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72" r:id="rId6"/>
    <p:sldId id="274" r:id="rId7"/>
    <p:sldId id="260" r:id="rId8"/>
    <p:sldId id="276" r:id="rId9"/>
    <p:sldId id="273" r:id="rId10"/>
    <p:sldId id="262" r:id="rId11"/>
    <p:sldId id="263" r:id="rId12"/>
    <p:sldId id="267" r:id="rId13"/>
    <p:sldId id="266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400"/>
    <a:srgbClr val="079200"/>
    <a:srgbClr val="00A21F"/>
    <a:srgbClr val="019123"/>
    <a:srgbClr val="00A23E"/>
    <a:srgbClr val="00B050"/>
    <a:srgbClr val="266921"/>
    <a:srgbClr val="42864D"/>
    <a:srgbClr val="9BBB59"/>
    <a:srgbClr val="F2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iforov.a\Desktop\&#1087;&#1088;&#1077;&#1079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iforov.a\Desktop\&#1087;&#1088;&#1077;&#1079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baseline="0" dirty="0">
                <a:solidFill>
                  <a:schemeClr val="accent2">
                    <a:lumMod val="75000"/>
                  </a:schemeClr>
                </a:solidFill>
              </a:rPr>
              <a:t>Норматив ликвидности МФО (НМО 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1912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0B9-406A-96BE-62E42706311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0B9-406A-96BE-62E4270631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ООО МФК "Саммит"</c:v>
                </c:pt>
                <c:pt idx="1">
                  <c:v>Минимальное значение, 
установленное ЦБ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4.22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B9-406A-96BE-62E4270631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79329904"/>
        <c:axId val="518178536"/>
      </c:barChart>
      <c:catAx>
        <c:axId val="47932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178536"/>
        <c:crosses val="autoZero"/>
        <c:auto val="1"/>
        <c:lblAlgn val="ctr"/>
        <c:lblOffset val="100"/>
        <c:noMultiLvlLbl val="0"/>
      </c:catAx>
      <c:valAx>
        <c:axId val="518178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32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1" baseline="0">
                <a:solidFill>
                  <a:schemeClr val="accent2">
                    <a:lumMod val="75000"/>
                  </a:schemeClr>
                </a:solidFill>
              </a:rPr>
              <a:t>Норматив достаточности собственных средств для МФО (НМО 1)</a:t>
            </a:r>
          </a:p>
          <a:p>
            <a:pPr>
              <a:defRPr sz="1200" i="1">
                <a:solidFill>
                  <a:schemeClr val="accent2">
                    <a:lumMod val="75000"/>
                  </a:schemeClr>
                </a:solidFill>
              </a:defRPr>
            </a:pPr>
            <a:endParaRPr lang="ru-RU" sz="1200" b="1" i="1" baseline="0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580121960850365"/>
          <c:y val="0.16245370370370371"/>
          <c:w val="0.62181692260838617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1912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877-4BEA-853F-50DD4271EA5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877-4BEA-853F-50DD4271E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Лист1!$C$2:$C$3</c:f>
              <c:strCache>
                <c:ptCount val="2"/>
                <c:pt idx="0">
                  <c:v>ООО МФК "Саммит"</c:v>
                </c:pt>
                <c:pt idx="1">
                  <c:v>Минимальное значение, установленное ЦБ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0.98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77-4BEA-853F-50DD4271EA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28759064"/>
        <c:axId val="517006536"/>
      </c:barChart>
      <c:catAx>
        <c:axId val="52875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006536"/>
        <c:crosses val="autoZero"/>
        <c:auto val="1"/>
        <c:lblAlgn val="ctr"/>
        <c:lblOffset val="100"/>
        <c:noMultiLvlLbl val="0"/>
      </c:catAx>
      <c:valAx>
        <c:axId val="517006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75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5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2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7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1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3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5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3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3C25-C7F0-4D6E-8E87-A02F6F85995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4660-3DBA-47A5-8BE5-7F6D71637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7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entrzaimov.ru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fran@centrzaimov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7.png"/><Relationship Id="rId5" Type="http://schemas.openxmlformats.org/officeDocument/2006/relationships/slide" Target="slide10.xml"/><Relationship Id="rId10" Type="http://schemas.microsoft.com/office/2007/relationships/hdphoto" Target="../media/hdphoto1.wdp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image" Target="../media/image9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5314" y="1"/>
            <a:ext cx="12257314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1026" name="Picture 2" descr="E:\новое 2016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" y="435885"/>
            <a:ext cx="3626078" cy="23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5314" y="6245679"/>
            <a:ext cx="12257314" cy="6123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76799" y="6367172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5314" y="3086101"/>
            <a:ext cx="7315200" cy="3159578"/>
          </a:xfrm>
          <a:prstGeom prst="rect">
            <a:avLst/>
          </a:prstGeom>
          <a:gradFill>
            <a:gsLst>
              <a:gs pos="3400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456" y="2657475"/>
            <a:ext cx="4866456" cy="1722664"/>
          </a:xfrm>
        </p:spPr>
        <p:txBody>
          <a:bodyPr>
            <a:normAutofit fontScale="90000"/>
          </a:bodyPr>
          <a:lstStyle/>
          <a:p>
            <a:pPr algn="l"/>
            <a:b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</a:br>
            <a:b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</a:br>
            <a: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Центр займов</a:t>
            </a:r>
            <a:br>
              <a:rPr lang="ru-RU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</a:b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ahoma" panose="020B0604030504040204" pitchFamily="34" charset="0"/>
                <a:cs typeface="Lato" panose="020F0502020204030203" pitchFamily="34" charset="0"/>
              </a:rPr>
              <a:t>Предложения о сотрудничестве</a:t>
            </a:r>
            <a:br>
              <a:rPr lang="ru-RU" sz="60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Lato" panose="020F0502020204030203" pitchFamily="34" charset="0"/>
              </a:rPr>
            </a:br>
            <a:br>
              <a:rPr lang="en-US" sz="4000" b="1" dirty="0">
                <a:ea typeface="Tahoma" panose="020B0604030504040204" pitchFamily="34" charset="0"/>
                <a:cs typeface="Lato" panose="020F0502020204030203" pitchFamily="34" charset="0"/>
              </a:rPr>
            </a:b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Lato" panose="020F0502020204030203" pitchFamily="34" charset="0"/>
            </a:endParaRPr>
          </a:p>
        </p:txBody>
      </p:sp>
      <p:pic>
        <p:nvPicPr>
          <p:cNvPr id="1028" name="Picture 4" descr="C:\Users\Shishkina.K\Downloads\noun_100266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8480" r="12961" b="21114"/>
          <a:stretch/>
        </p:blipFill>
        <p:spPr bwMode="auto">
          <a:xfrm>
            <a:off x="1595526" y="4754311"/>
            <a:ext cx="726621" cy="70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6684" y="5419087"/>
            <a:ext cx="18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5 лет</a:t>
            </a:r>
          </a:p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Успешной работы</a:t>
            </a:r>
          </a:p>
        </p:txBody>
      </p:sp>
      <p:pic>
        <p:nvPicPr>
          <p:cNvPr id="1027" name="Picture 3" descr="C:\Users\Shishkina.K\Downloads\noun_438513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5469" r="9708" b="19469"/>
          <a:stretch/>
        </p:blipFill>
        <p:spPr bwMode="auto">
          <a:xfrm>
            <a:off x="3695777" y="4789159"/>
            <a:ext cx="661308" cy="6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57443" y="5461401"/>
            <a:ext cx="173797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Выдано более </a:t>
            </a:r>
          </a:p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140 000 </a:t>
            </a:r>
            <a:r>
              <a:rPr lang="ru-RU" sz="1200" dirty="0" err="1">
                <a:latin typeface="Lato" panose="020F0502020204030203" pitchFamily="34" charset="0"/>
                <a:cs typeface="Lato" panose="020F0502020204030203" pitchFamily="34" charset="0"/>
              </a:rPr>
              <a:t>микрозаймов</a:t>
            </a:r>
            <a:endParaRPr lang="ru-RU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9" name="Picture 5" descr="C:\Users\Shishkina.K\Downloads\noun_438853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2483" r="18037" b="16456"/>
          <a:stretch/>
        </p:blipFill>
        <p:spPr bwMode="auto">
          <a:xfrm>
            <a:off x="5846912" y="4754311"/>
            <a:ext cx="498176" cy="6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68672" y="5467273"/>
            <a:ext cx="1771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Развитая и стабильно </a:t>
            </a:r>
          </a:p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растущая офисная </a:t>
            </a:r>
          </a:p>
          <a:p>
            <a:pPr algn="ctr"/>
            <a:r>
              <a:rPr lang="ru-RU" sz="1200" dirty="0">
                <a:latin typeface="Lato" panose="020F0502020204030203" pitchFamily="34" charset="0"/>
                <a:cs typeface="Lato" panose="020F0502020204030203" pitchFamily="34" charset="0"/>
              </a:rPr>
              <a:t>структура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65314" y="45148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2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новое 2016\мсми\ThinkstockPhotos-4799480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353" r="25405" b="-353"/>
          <a:stretch/>
        </p:blipFill>
        <p:spPr bwMode="auto">
          <a:xfrm>
            <a:off x="6164036" y="0"/>
            <a:ext cx="6027964" cy="67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4036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3000"/>
                </a:schemeClr>
              </a:gs>
              <a:gs pos="99000">
                <a:schemeClr val="bg1">
                  <a:lumMod val="2000"/>
                  <a:lumOff val="98000"/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56025" y="2121518"/>
            <a:ext cx="4136461" cy="3764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ПЕРСПЕКТИВЫ РАЗВИТИЯ МФК САММИТ</a:t>
            </a: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2016 год: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Открыть 21 новый офис, Компания будет иметь 46 офисов для выдачи </a:t>
            </a:r>
            <a:r>
              <a:rPr lang="ru-RU" sz="1200" dirty="0" err="1">
                <a:latin typeface="+mj-lt"/>
                <a:cs typeface="Arial" panose="020B0604020202020204" pitchFamily="34" charset="0"/>
              </a:rPr>
              <a:t>микрозаймов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Достигнуть объёма выдач в 1 млрд. руб. в год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Увеличить долю обеспеченных </a:t>
            </a:r>
            <a:r>
              <a:rPr lang="ru-RU" sz="1200" dirty="0" err="1">
                <a:latin typeface="+mj-lt"/>
                <a:cs typeface="Arial" panose="020B0604020202020204" pitchFamily="34" charset="0"/>
              </a:rPr>
              <a:t>микрозаймов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 в портфеле Компании в 4 раза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Провести ряд мероприятий, направленных на улучшение сервиса наших клиентов: совершенствовать личный кабинет на сайте, запустить мобильное приложение</a:t>
            </a:r>
          </a:p>
          <a:p>
            <a:pPr marL="457200" lvl="1" indent="0">
              <a:buNone/>
            </a:pP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2017 год: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Открыть 30 новых офисов, 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Компания будет иметь свыше 70 офисов для выдачи </a:t>
            </a:r>
            <a:r>
              <a:rPr lang="ru-RU" sz="1200" dirty="0" err="1">
                <a:latin typeface="+mj-lt"/>
                <a:cs typeface="Arial" panose="020B0604020202020204" pitchFamily="34" charset="0"/>
              </a:rPr>
              <a:t>микрозаймов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ru-RU" sz="1200" dirty="0"/>
              <a:t>Достигнуть объем выдачи в 2 млрд. рублей в год.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Arial" panose="020B0604020202020204" pitchFamily="34" charset="0"/>
              </a:rPr>
              <a:t>2018 год:</a:t>
            </a:r>
          </a:p>
          <a:p>
            <a:pPr lvl="1"/>
            <a:r>
              <a:rPr lang="ru-RU" sz="1200" dirty="0">
                <a:latin typeface="+mj-lt"/>
                <a:cs typeface="Arial" panose="020B0604020202020204" pitchFamily="34" charset="0"/>
              </a:rPr>
              <a:t>Достигнуть объёма портфеля компании в 1 млрд.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4574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34249" y="904816"/>
            <a:ext cx="1281793" cy="128179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740587" y="2568259"/>
            <a:ext cx="1281793" cy="128179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34250" y="4269698"/>
            <a:ext cx="1281793" cy="1281793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8675145" y="1853069"/>
            <a:ext cx="1445079" cy="1289957"/>
          </a:xfrm>
          <a:prstGeom prst="arc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3" name="Дуга 22"/>
          <p:cNvSpPr/>
          <p:nvPr/>
        </p:nvSpPr>
        <p:spPr>
          <a:xfrm rot="5400000">
            <a:off x="8593502" y="3205072"/>
            <a:ext cx="1445079" cy="1289957"/>
          </a:xfrm>
          <a:prstGeom prst="arc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Прямоугольник 21"/>
          <p:cNvSpPr/>
          <p:nvPr/>
        </p:nvSpPr>
        <p:spPr>
          <a:xfrm>
            <a:off x="8184466" y="1137908"/>
            <a:ext cx="98135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новых офиса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52331" y="2801351"/>
            <a:ext cx="1058303" cy="81560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новых офисов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55800" y="4418151"/>
            <a:ext cx="83869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Миллиард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рублей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Дуга 26"/>
          <p:cNvSpPr/>
          <p:nvPr/>
        </p:nvSpPr>
        <p:spPr>
          <a:xfrm rot="12920379">
            <a:off x="7712672" y="-124156"/>
            <a:ext cx="1445079" cy="1289957"/>
          </a:xfrm>
          <a:prstGeom prst="arc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8" name="Дуга 27"/>
          <p:cNvSpPr/>
          <p:nvPr/>
        </p:nvSpPr>
        <p:spPr>
          <a:xfrm rot="15329568">
            <a:off x="7472144" y="5498423"/>
            <a:ext cx="1445079" cy="1289957"/>
          </a:xfrm>
          <a:prstGeom prst="arc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Прямоугольник 23"/>
          <p:cNvSpPr/>
          <p:nvPr/>
        </p:nvSpPr>
        <p:spPr>
          <a:xfrm>
            <a:off x="6819853" y="1361046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30676" y="3059668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99848" y="4725928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6798" y="6537357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7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4036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1691" y="1215851"/>
            <a:ext cx="5744307" cy="5326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9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49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ИНВЕСТИЦИОННОЕ ПРЕДЛОЖЕНИЕ</a:t>
            </a: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1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1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2500" dirty="0">
                <a:latin typeface="+mj-lt"/>
                <a:cs typeface="Lato" panose="020F0502020204030203" pitchFamily="34" charset="0"/>
              </a:rPr>
              <a:t>Мы предлагаем Вам размещение инвестиций в нашей Компании на следующих условиях:</a:t>
            </a: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79200"/>
                </a:solidFill>
                <a:latin typeface="+mj-lt"/>
                <a:cs typeface="Lato" panose="020F0502020204030203" pitchFamily="34" charset="0"/>
              </a:rPr>
              <a:t>Ставки доходности от 22% до 30% </a:t>
            </a:r>
            <a:endParaRPr lang="en-US" sz="2500" b="1" dirty="0">
              <a:solidFill>
                <a:srgbClr val="079200"/>
              </a:solidFill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2500" dirty="0">
                <a:latin typeface="+mj-lt"/>
                <a:cs typeface="Lato" panose="020F0502020204030203" pitchFamily="34" charset="0"/>
              </a:rPr>
              <a:t>(от 19,14% до 26,1% для физических лиц с учетом НДФЛ)</a:t>
            </a:r>
            <a:endParaRPr lang="ru-RU" sz="25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>
                <a:latin typeface="+mj-lt"/>
                <a:cs typeface="Arial" panose="020B0604020202020204" pitchFamily="34" charset="0"/>
              </a:rPr>
              <a:t>Наши гарантии</a:t>
            </a:r>
            <a:r>
              <a:rPr lang="ru-RU" sz="2500" dirty="0">
                <a:latin typeface="+mj-lt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ru-RU" sz="2500" dirty="0">
                <a:latin typeface="+mj-lt"/>
                <a:cs typeface="Arial" panose="020B0604020202020204" pitchFamily="34" charset="0"/>
              </a:rPr>
              <a:t>Вхождение в состав крупнейшего некоммерческого партнерства «Микрофинансирование и Развитие» (СРО НП «МиР»)</a:t>
            </a:r>
          </a:p>
          <a:p>
            <a:pPr>
              <a:buFontTx/>
              <a:buChar char="-"/>
            </a:pPr>
            <a:r>
              <a:rPr lang="ru-RU" sz="2500" dirty="0">
                <a:latin typeface="+mj-lt"/>
                <a:cs typeface="Arial" panose="020B0604020202020204" pitchFamily="34" charset="0"/>
              </a:rPr>
              <a:t>Деятельность МФК регулируется законодательно (151-ФЗ) и контролируется органами власти (ФСФР, Банком России, Министерством финансов РФ)</a:t>
            </a:r>
          </a:p>
          <a:p>
            <a:pPr>
              <a:buFontTx/>
              <a:buChar char="-"/>
            </a:pPr>
            <a:r>
              <a:rPr lang="ru-RU" sz="2500" dirty="0">
                <a:latin typeface="+mj-lt"/>
                <a:cs typeface="Arial" panose="020B0604020202020204" pitchFamily="34" charset="0"/>
              </a:rPr>
              <a:t>Высокие показатели ликвидности и достаточности собственных средств</a:t>
            </a:r>
          </a:p>
          <a:p>
            <a:pPr>
              <a:buFontTx/>
              <a:buChar char="-"/>
            </a:pPr>
            <a:r>
              <a:rPr lang="ru-RU" sz="2500" dirty="0">
                <a:latin typeface="+mj-lt"/>
                <a:cs typeface="Arial" panose="020B0604020202020204" pitchFamily="34" charset="0"/>
              </a:rPr>
              <a:t>Высокая конкурентоспособность и снижение рыночных рисков за счет предоставления залогового кредитования</a:t>
            </a:r>
          </a:p>
          <a:p>
            <a:pPr>
              <a:buFontTx/>
              <a:buChar char="-"/>
            </a:pPr>
            <a:r>
              <a:rPr lang="ru-RU" sz="2500" dirty="0"/>
              <a:t>Досрочный возврат денежных средств при сохранении доходности</a:t>
            </a:r>
            <a:endParaRPr lang="ru-RU" sz="25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/>
              <a:t>Минимальный срок вложений: </a:t>
            </a:r>
          </a:p>
          <a:p>
            <a:pPr>
              <a:buFontTx/>
              <a:buChar char="-"/>
            </a:pPr>
            <a:r>
              <a:rPr lang="ru-RU" sz="2500" dirty="0"/>
              <a:t>Для юридических лиц 3 мес., </a:t>
            </a:r>
          </a:p>
          <a:p>
            <a:pPr>
              <a:buFontTx/>
              <a:buChar char="-"/>
            </a:pPr>
            <a:r>
              <a:rPr lang="ru-RU" sz="2500" dirty="0"/>
              <a:t>Для физ. лиц и </a:t>
            </a:r>
            <a:r>
              <a:rPr lang="ru-RU" sz="2500" dirty="0" err="1"/>
              <a:t>ИП</a:t>
            </a:r>
            <a:r>
              <a:rPr lang="ru-RU" sz="2500" dirty="0"/>
              <a:t> 6 мес.</a:t>
            </a:r>
          </a:p>
          <a:p>
            <a:pPr>
              <a:buFontTx/>
              <a:buChar char="-"/>
            </a:pPr>
            <a:endParaRPr lang="ru-RU" sz="25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i="1" dirty="0"/>
              <a:t>Благодаря отлаженным бизнес-процессам и постоянной работе с рисками, мы можем предложить нашим инвесторам высокий процентный доход по вкладам на взаимовыгодных условиях. Индивидуальный подход при определении условий вклада и в процессе сотрудничества обеспечивают дополнительный комфорт нашим клиентам</a:t>
            </a:r>
            <a:endParaRPr lang="ru-RU" sz="2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56201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5250" y="2780642"/>
            <a:ext cx="2554873" cy="67606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1691" y="2785848"/>
            <a:ext cx="2668312" cy="6617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1050" dirty="0">
                <a:latin typeface="+mj-lt"/>
                <a:cs typeface="Lato" panose="020F0502020204030203" pitchFamily="34" charset="0"/>
              </a:rPr>
              <a:t>Минимальная сумма для физических лиц и индивидуальных предпринимателей</a:t>
            </a:r>
            <a:endParaRPr lang="ru-RU" sz="1050" b="1" dirty="0">
              <a:solidFill>
                <a:srgbClr val="079200"/>
              </a:solidFill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1600" b="1" dirty="0">
                <a:solidFill>
                  <a:srgbClr val="079200"/>
                </a:solidFill>
                <a:latin typeface="+mj-lt"/>
                <a:cs typeface="Lato" panose="020F0502020204030203" pitchFamily="34" charset="0"/>
              </a:rPr>
              <a:t>1,5 млн. руб.</a:t>
            </a:r>
            <a:endParaRPr lang="ru-RU" sz="1600" b="1" dirty="0">
              <a:solidFill>
                <a:srgbClr val="0792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701" y="2780642"/>
            <a:ext cx="178036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+mj-lt"/>
                <a:cs typeface="Lato" panose="020F0502020204030203" pitchFamily="34" charset="0"/>
              </a:rPr>
              <a:t>Минимальная сумма для юридических лиц</a:t>
            </a:r>
          </a:p>
          <a:p>
            <a:pPr algn="ctr"/>
            <a:r>
              <a:rPr lang="ru-RU" sz="1600" b="1" dirty="0">
                <a:solidFill>
                  <a:srgbClr val="079200"/>
                </a:solidFill>
                <a:latin typeface="+mj-lt"/>
                <a:cs typeface="Lato" panose="020F0502020204030203" pitchFamily="34" charset="0"/>
              </a:rPr>
              <a:t>0,5 млн. руб.</a:t>
            </a:r>
            <a:endParaRPr lang="ru-RU" sz="1050" b="1" dirty="0">
              <a:solidFill>
                <a:srgbClr val="0792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64353" y="2780642"/>
            <a:ext cx="2534434" cy="676061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106" name="Picture 10" descr="E:\новое 2016\мсми\k7AZ4GonTxbTNKs35M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9" r="18881"/>
          <a:stretch/>
        </p:blipFill>
        <p:spPr bwMode="auto">
          <a:xfrm>
            <a:off x="6096000" y="0"/>
            <a:ext cx="6095999" cy="65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6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64036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56022" y="2097026"/>
            <a:ext cx="4471518" cy="2034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>
                <a:latin typeface="+mj-lt"/>
                <a:ea typeface="Tahoma" panose="020B0604030504040204" pitchFamily="34" charset="0"/>
                <a:cs typeface="Lato" panose="020F0502020204030203" pitchFamily="34" charset="0"/>
              </a:rPr>
              <a:t>КОММЕРЧЕСКОЕ ПРЕДЛОЖЕНИЕ</a:t>
            </a: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300" dirty="0">
                <a:latin typeface="+mj-lt"/>
                <a:cs typeface="Lato" panose="020F0502020204030203" pitchFamily="34" charset="0"/>
              </a:rPr>
              <a:t>Мы предлагаем Вам нашу поддержку в создании </a:t>
            </a:r>
            <a:r>
              <a:rPr lang="ru-RU" sz="1300" b="1" dirty="0">
                <a:latin typeface="+mj-lt"/>
                <a:cs typeface="Lato" panose="020F0502020204030203" pitchFamily="34" charset="0"/>
              </a:rPr>
              <a:t>собственного бизнеса</a:t>
            </a:r>
            <a:r>
              <a:rPr lang="ru-RU" sz="1300" dirty="0">
                <a:latin typeface="+mj-lt"/>
                <a:cs typeface="Lato" panose="020F0502020204030203" pitchFamily="34" charset="0"/>
              </a:rPr>
              <a:t>. Вы можете стать руководителем собственной </a:t>
            </a:r>
            <a:r>
              <a:rPr lang="ru-RU" sz="1300" dirty="0" err="1">
                <a:latin typeface="+mj-lt"/>
                <a:cs typeface="Lato" panose="020F0502020204030203" pitchFamily="34" charset="0"/>
              </a:rPr>
              <a:t>микрофинансовой</a:t>
            </a:r>
            <a:r>
              <a:rPr lang="ru-RU" sz="1300" dirty="0">
                <a:latin typeface="+mj-lt"/>
                <a:cs typeface="Lato" panose="020F0502020204030203" pitchFamily="34" charset="0"/>
              </a:rPr>
              <a:t> организации с нашим логотипом. </a:t>
            </a:r>
          </a:p>
          <a:p>
            <a:pPr marL="0" indent="0">
              <a:buNone/>
            </a:pPr>
            <a:endParaRPr lang="ru-RU" sz="13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300" dirty="0">
                <a:latin typeface="+mj-lt"/>
                <a:cs typeface="Lato" panose="020F0502020204030203" pitchFamily="34" charset="0"/>
              </a:rPr>
              <a:t>Мы предлагаем Вам стабильный и нарастающий поток клиентов, рекламную, технологическую и информационную поддержку. Работа здесь ведётся по двум различным пакетам:</a:t>
            </a:r>
          </a:p>
          <a:p>
            <a:pPr marL="0" indent="0">
              <a:buNone/>
            </a:pPr>
            <a:endParaRPr lang="ru-RU" sz="13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13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4574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347" y="4259853"/>
            <a:ext cx="2462783" cy="174906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4756" y="4248834"/>
            <a:ext cx="2462783" cy="176008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 descr="E:\новое 2016\макс\офисы\Off_1_1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/>
          <a:stretch/>
        </p:blipFill>
        <p:spPr bwMode="auto">
          <a:xfrm>
            <a:off x="6164035" y="-7078"/>
            <a:ext cx="6027965" cy="65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347" y="4259852"/>
            <a:ext cx="2462783" cy="303983"/>
          </a:xfrm>
          <a:prstGeom prst="rect">
            <a:avLst/>
          </a:prstGeom>
          <a:solidFill>
            <a:srgbClr val="07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64757" y="4248834"/>
            <a:ext cx="2462783" cy="303982"/>
          </a:xfrm>
          <a:prstGeom prst="rect">
            <a:avLst/>
          </a:prstGeom>
          <a:solidFill>
            <a:srgbClr val="07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64755" y="4248834"/>
            <a:ext cx="2462785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Пакет «Бизнес» 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ru-RU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Стоимость франшизы </a:t>
            </a:r>
          </a:p>
          <a:p>
            <a:pPr algn="ctr"/>
            <a:r>
              <a:rPr lang="ru-RU" sz="1400" b="1" dirty="0">
                <a:latin typeface="Lato" panose="020F0502020204030203" pitchFamily="34" charset="0"/>
                <a:cs typeface="Lato" panose="020F0502020204030203" pitchFamily="34" charset="0"/>
              </a:rPr>
              <a:t>200 тыс. руб. </a:t>
            </a: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или 10% от объёма выручки (наибольшее). </a:t>
            </a:r>
            <a:endParaRPr lang="en-US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Возможность открыть </a:t>
            </a:r>
            <a:r>
              <a:rPr lang="ru-RU" sz="1050" u="sng" dirty="0">
                <a:latin typeface="Lato" panose="020F0502020204030203" pitchFamily="34" charset="0"/>
                <a:cs typeface="Lato" panose="020F0502020204030203" pitchFamily="34" charset="0"/>
              </a:rPr>
              <a:t>неограниченное количество офисов</a:t>
            </a:r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203" y="4248834"/>
            <a:ext cx="2484927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Пакет «Стандарт</a:t>
            </a:r>
            <a:r>
              <a:rPr lang="ru-RU" sz="1200" b="1" dirty="0">
                <a:solidFill>
                  <a:srgbClr val="0792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». </a:t>
            </a:r>
            <a:endParaRPr lang="en-US" sz="1200" b="1" dirty="0">
              <a:solidFill>
                <a:srgbClr val="0792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ru-RU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Стоимость франшизы </a:t>
            </a:r>
          </a:p>
          <a:p>
            <a:pPr algn="ctr"/>
            <a:r>
              <a:rPr lang="ru-RU" sz="1400" b="1" dirty="0">
                <a:latin typeface="Lato" panose="020F0502020204030203" pitchFamily="34" charset="0"/>
                <a:cs typeface="Lato" panose="020F0502020204030203" pitchFamily="34" charset="0"/>
              </a:rPr>
              <a:t>80 тыс. руб</a:t>
            </a:r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или 10% от объёма выручки (наибольшее). </a:t>
            </a:r>
            <a:endParaRPr lang="en-US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05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ru-RU" sz="1050" dirty="0">
                <a:latin typeface="Lato" panose="020F0502020204030203" pitchFamily="34" charset="0"/>
                <a:cs typeface="Lato" panose="020F0502020204030203" pitchFamily="34" charset="0"/>
              </a:rPr>
              <a:t>Возможность открыть </a:t>
            </a:r>
          </a:p>
          <a:p>
            <a:pPr algn="ctr"/>
            <a:r>
              <a:rPr lang="ru-RU" sz="1050" u="sng" dirty="0">
                <a:latin typeface="Lato" panose="020F0502020204030203" pitchFamily="34" charset="0"/>
                <a:cs typeface="Lato" panose="020F0502020204030203" pitchFamily="34" charset="0"/>
              </a:rPr>
              <a:t>1 офис.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376799" y="6551839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1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64036" y="5283695"/>
            <a:ext cx="6027964" cy="1268144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64036" y="0"/>
            <a:ext cx="60279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56022" y="2014306"/>
            <a:ext cx="4471518" cy="4443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КОНТАКТЫ</a:t>
            </a:r>
          </a:p>
          <a:p>
            <a:pPr marL="0" indent="0">
              <a:buNone/>
            </a:pPr>
            <a:endParaRPr lang="ru-RU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600" b="1" dirty="0">
              <a:solidFill>
                <a:srgbClr val="079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600" b="1" dirty="0">
              <a:solidFill>
                <a:srgbClr val="079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rgbClr val="079200"/>
              </a:solidFill>
              <a:hlinkClick r:id="rId2"/>
            </a:endParaRPr>
          </a:p>
          <a:p>
            <a:pPr marL="0" indent="0">
              <a:buNone/>
            </a:pPr>
            <a:endParaRPr lang="en-US" sz="1400" dirty="0">
              <a:solidFill>
                <a:srgbClr val="079200"/>
              </a:solidFill>
              <a:hlinkClick r:id="rId2"/>
            </a:endParaRPr>
          </a:p>
          <a:p>
            <a:pPr marL="0" indent="0">
              <a:buNone/>
            </a:pPr>
            <a:endParaRPr lang="en-US" sz="1400" dirty="0">
              <a:solidFill>
                <a:srgbClr val="079200"/>
              </a:solidFill>
              <a:hlinkClick r:id="rId2"/>
            </a:endParaRPr>
          </a:p>
          <a:p>
            <a:pPr marL="0" indent="0">
              <a:buNone/>
            </a:pPr>
            <a:endParaRPr lang="en-US" sz="1400" dirty="0">
              <a:solidFill>
                <a:srgbClr val="07920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79200"/>
                </a:solidFill>
                <a:hlinkClick r:id="rId2"/>
              </a:rPr>
              <a:t>investor@centrzaimov.ru</a:t>
            </a:r>
            <a:endParaRPr lang="ru-RU" sz="1400" dirty="0">
              <a:solidFill>
                <a:srgbClr val="0792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79200"/>
                </a:solidFill>
                <a:hlinkClick r:id="rId3"/>
              </a:rPr>
              <a:t>info@centrzaimov.ru</a:t>
            </a:r>
            <a:endParaRPr lang="en-US" sz="1400" dirty="0">
              <a:solidFill>
                <a:srgbClr val="0792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7920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079200"/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rgbClr val="079200"/>
              </a:solidFill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1300" dirty="0">
              <a:solidFill>
                <a:srgbClr val="0792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4574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7" y="4814929"/>
            <a:ext cx="468767" cy="46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2" y="3375476"/>
            <a:ext cx="454482" cy="45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2" y="2790337"/>
            <a:ext cx="482043" cy="4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4383" y="2780324"/>
            <a:ext cx="2461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(800) 775-25-45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5681" y="3343021"/>
            <a:ext cx="2459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CENTRZAIMOV.RU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76799" y="6551839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151" name="Picture 7" descr="E:\новое 2016\лог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19" y="1546067"/>
            <a:ext cx="5128597" cy="32873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13719" y="5502266"/>
            <a:ext cx="519677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rgbClr val="266921"/>
                </a:solidFill>
                <a:effectLst/>
                <a:latin typeface="+mj-lt"/>
                <a:cs typeface="Arial" pitchFamily="34" charset="0"/>
              </a:rPr>
              <a:t>Вдохновляя команду профессионалов,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rgbClr val="266921"/>
                </a:solidFill>
                <a:effectLst/>
                <a:latin typeface="+mj-lt"/>
                <a:cs typeface="Arial" pitchFamily="34" charset="0"/>
              </a:rPr>
              <a:t>мы создаем финансовую культуру честных,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u="none" strike="noStrike" cap="none" normalizeH="0" baseline="0" dirty="0">
                <a:ln>
                  <a:noFill/>
                </a:ln>
                <a:solidFill>
                  <a:srgbClr val="266921"/>
                </a:solidFill>
                <a:effectLst/>
                <a:latin typeface="+mj-lt"/>
                <a:cs typeface="Arial" pitchFamily="34" charset="0"/>
              </a:rPr>
              <a:t>доверительных и взаимовыгодных отношений!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rgbClr val="26692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altLang="ru-RU" sz="4000" i="0" u="none" strike="noStrike" cap="none" normalizeH="0" baseline="0" dirty="0">
              <a:ln>
                <a:noFill/>
              </a:ln>
              <a:solidFill>
                <a:srgbClr val="26692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7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082150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НАШИ ПАРТНЕРЫ</a:t>
            </a:r>
          </a:p>
          <a:p>
            <a:pPr marL="0" indent="0">
              <a:buNone/>
            </a:pP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127" y="1437386"/>
            <a:ext cx="1836397" cy="648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88" y="4745961"/>
            <a:ext cx="1819275" cy="742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996" y="5517401"/>
            <a:ext cx="2343480" cy="6012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912" y="4266651"/>
            <a:ext cx="1337810" cy="7677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583" y="1314808"/>
            <a:ext cx="1924050" cy="781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90" y="1287566"/>
            <a:ext cx="2028825" cy="8763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912" y="1490183"/>
            <a:ext cx="2095500" cy="542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318" y="2516886"/>
            <a:ext cx="1795627" cy="8921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5489" y="3676051"/>
            <a:ext cx="1284822" cy="6254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092" y="3838711"/>
            <a:ext cx="1507247" cy="4036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4653" y="4464522"/>
            <a:ext cx="1944813" cy="5668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1524" y="4871617"/>
            <a:ext cx="1282580" cy="8308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1371" y="5443291"/>
            <a:ext cx="1600687" cy="6054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7180" y="3647087"/>
            <a:ext cx="1752600" cy="7429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5819" y="2475603"/>
            <a:ext cx="1323975" cy="93345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100" y="2475603"/>
            <a:ext cx="1133475" cy="9334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4215" y="3234053"/>
            <a:ext cx="1270794" cy="806465"/>
          </a:xfrm>
          <a:prstGeom prst="rect">
            <a:avLst/>
          </a:prstGeom>
        </p:spPr>
      </p:pic>
      <p:pic>
        <p:nvPicPr>
          <p:cNvPr id="1026" name="Picture 2" descr="Rosban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86" y="2883907"/>
            <a:ext cx="2660739" cy="5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5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4036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80663" y="2146011"/>
            <a:ext cx="4258925" cy="4164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СОДЕРЖАНИЕ</a:t>
            </a:r>
            <a:endParaRPr lang="ru-RU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1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2" action="ppaction://hlinksldjump"/>
              </a:rPr>
              <a:t>О компании</a:t>
            </a: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3" action="ppaction://hlinksldjump"/>
              </a:rPr>
              <a:t>История компании</a:t>
            </a: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4" action="ppaction://hlinksldjump"/>
              </a:rPr>
              <a:t>Основная деятельность в графиках</a:t>
            </a: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Перспективы развития</a:t>
            </a:r>
            <a:endParaRPr lang="ru-RU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6" action="ppaction://hlinksldjump"/>
              </a:rPr>
              <a:t>Инвестиционное предложение</a:t>
            </a: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7" action="ppaction://hlinksldjump"/>
              </a:rPr>
              <a:t>Коммерческое предложение</a:t>
            </a: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lnSpc>
                <a:spcPct val="220000"/>
              </a:lnSpc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  <a:hlinkClick r:id="rId8" action="ppaction://hlinksldjump"/>
              </a:rPr>
              <a:t>Контакты</a:t>
            </a:r>
            <a:endParaRPr lang="ru-RU" sz="12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574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700478">
            <a:off x="7367170" y="2260851"/>
            <a:ext cx="5036201" cy="5115219"/>
          </a:xfrm>
          <a:custGeom>
            <a:avLst/>
            <a:gdLst>
              <a:gd name="connsiteX0" fmla="*/ 0 w 2889094"/>
              <a:gd name="connsiteY0" fmla="*/ 0 h 3417702"/>
              <a:gd name="connsiteX1" fmla="*/ 2889094 w 2889094"/>
              <a:gd name="connsiteY1" fmla="*/ 0 h 3417702"/>
              <a:gd name="connsiteX2" fmla="*/ 2889094 w 2889094"/>
              <a:gd name="connsiteY2" fmla="*/ 3417702 h 3417702"/>
              <a:gd name="connsiteX3" fmla="*/ 0 w 2889094"/>
              <a:gd name="connsiteY3" fmla="*/ 3417702 h 3417702"/>
              <a:gd name="connsiteX4" fmla="*/ 0 w 2889094"/>
              <a:gd name="connsiteY4" fmla="*/ 0 h 3417702"/>
              <a:gd name="connsiteX0" fmla="*/ 1154567 w 2889094"/>
              <a:gd name="connsiteY0" fmla="*/ 0 h 3683422"/>
              <a:gd name="connsiteX1" fmla="*/ 2889094 w 2889094"/>
              <a:gd name="connsiteY1" fmla="*/ 265720 h 3683422"/>
              <a:gd name="connsiteX2" fmla="*/ 2889094 w 2889094"/>
              <a:gd name="connsiteY2" fmla="*/ 3683422 h 3683422"/>
              <a:gd name="connsiteX3" fmla="*/ 0 w 2889094"/>
              <a:gd name="connsiteY3" fmla="*/ 3683422 h 3683422"/>
              <a:gd name="connsiteX4" fmla="*/ 1154567 w 2889094"/>
              <a:gd name="connsiteY4" fmla="*/ 0 h 3683422"/>
              <a:gd name="connsiteX0" fmla="*/ 1154567 w 2975689"/>
              <a:gd name="connsiteY0" fmla="*/ 0 h 3683422"/>
              <a:gd name="connsiteX1" fmla="*/ 2975689 w 2975689"/>
              <a:gd name="connsiteY1" fmla="*/ 259934 h 3683422"/>
              <a:gd name="connsiteX2" fmla="*/ 2889094 w 2975689"/>
              <a:gd name="connsiteY2" fmla="*/ 3683422 h 3683422"/>
              <a:gd name="connsiteX3" fmla="*/ 0 w 2975689"/>
              <a:gd name="connsiteY3" fmla="*/ 3683422 h 3683422"/>
              <a:gd name="connsiteX4" fmla="*/ 1154567 w 2975689"/>
              <a:gd name="connsiteY4" fmla="*/ 0 h 3683422"/>
              <a:gd name="connsiteX0" fmla="*/ 1656702 w 3477824"/>
              <a:gd name="connsiteY0" fmla="*/ 0 h 4532125"/>
              <a:gd name="connsiteX1" fmla="*/ 3477824 w 3477824"/>
              <a:gd name="connsiteY1" fmla="*/ 259934 h 4532125"/>
              <a:gd name="connsiteX2" fmla="*/ 3391229 w 3477824"/>
              <a:gd name="connsiteY2" fmla="*/ 3683422 h 4532125"/>
              <a:gd name="connsiteX3" fmla="*/ 0 w 3477824"/>
              <a:gd name="connsiteY3" fmla="*/ 4532125 h 4532125"/>
              <a:gd name="connsiteX4" fmla="*/ 1656702 w 3477824"/>
              <a:gd name="connsiteY4" fmla="*/ 0 h 4532125"/>
              <a:gd name="connsiteX0" fmla="*/ 1656702 w 3477824"/>
              <a:gd name="connsiteY0" fmla="*/ 0 h 4532125"/>
              <a:gd name="connsiteX1" fmla="*/ 3477824 w 3477824"/>
              <a:gd name="connsiteY1" fmla="*/ 259934 h 4532125"/>
              <a:gd name="connsiteX2" fmla="*/ 3056503 w 3477824"/>
              <a:gd name="connsiteY2" fmla="*/ 4468599 h 4532125"/>
              <a:gd name="connsiteX3" fmla="*/ 0 w 3477824"/>
              <a:gd name="connsiteY3" fmla="*/ 4532125 h 4532125"/>
              <a:gd name="connsiteX4" fmla="*/ 1656702 w 3477824"/>
              <a:gd name="connsiteY4" fmla="*/ 0 h 4532125"/>
              <a:gd name="connsiteX0" fmla="*/ 1656702 w 3477824"/>
              <a:gd name="connsiteY0" fmla="*/ 0 h 5115219"/>
              <a:gd name="connsiteX1" fmla="*/ 3477824 w 3477824"/>
              <a:gd name="connsiteY1" fmla="*/ 259934 h 5115219"/>
              <a:gd name="connsiteX2" fmla="*/ 2756397 w 3477824"/>
              <a:gd name="connsiteY2" fmla="*/ 5115219 h 5115219"/>
              <a:gd name="connsiteX3" fmla="*/ 0 w 3477824"/>
              <a:gd name="connsiteY3" fmla="*/ 4532125 h 5115219"/>
              <a:gd name="connsiteX4" fmla="*/ 1656702 w 3477824"/>
              <a:gd name="connsiteY4" fmla="*/ 0 h 5115219"/>
              <a:gd name="connsiteX0" fmla="*/ 1656702 w 4070678"/>
              <a:gd name="connsiteY0" fmla="*/ 0 h 5115219"/>
              <a:gd name="connsiteX1" fmla="*/ 3477824 w 4070678"/>
              <a:gd name="connsiteY1" fmla="*/ 259934 h 5115219"/>
              <a:gd name="connsiteX2" fmla="*/ 2756397 w 4070678"/>
              <a:gd name="connsiteY2" fmla="*/ 5115219 h 5115219"/>
              <a:gd name="connsiteX3" fmla="*/ 0 w 4070678"/>
              <a:gd name="connsiteY3" fmla="*/ 4532125 h 5115219"/>
              <a:gd name="connsiteX4" fmla="*/ 1656702 w 4070678"/>
              <a:gd name="connsiteY4" fmla="*/ 0 h 5115219"/>
              <a:gd name="connsiteX0" fmla="*/ 1656702 w 5036201"/>
              <a:gd name="connsiteY0" fmla="*/ 0 h 5115219"/>
              <a:gd name="connsiteX1" fmla="*/ 3477824 w 5036201"/>
              <a:gd name="connsiteY1" fmla="*/ 259934 h 5115219"/>
              <a:gd name="connsiteX2" fmla="*/ 2756397 w 5036201"/>
              <a:gd name="connsiteY2" fmla="*/ 5115219 h 5115219"/>
              <a:gd name="connsiteX3" fmla="*/ 0 w 5036201"/>
              <a:gd name="connsiteY3" fmla="*/ 4532125 h 5115219"/>
              <a:gd name="connsiteX4" fmla="*/ 1656702 w 5036201"/>
              <a:gd name="connsiteY4" fmla="*/ 0 h 51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201" h="5115219">
                <a:moveTo>
                  <a:pt x="1656702" y="0"/>
                </a:moveTo>
                <a:lnTo>
                  <a:pt x="3477824" y="259934"/>
                </a:lnTo>
                <a:cubicBezTo>
                  <a:pt x="5904594" y="2663122"/>
                  <a:pt x="5369439" y="2439998"/>
                  <a:pt x="2756397" y="5115219"/>
                </a:cubicBezTo>
                <a:lnTo>
                  <a:pt x="0" y="4532125"/>
                </a:lnTo>
                <a:lnTo>
                  <a:pt x="165670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1" descr="E:\новое 2016\макс\11004-NN4U6Vвва.pn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98" t="-1042" r="-2031" b="387"/>
          <a:stretch/>
        </p:blipFill>
        <p:spPr bwMode="auto">
          <a:xfrm>
            <a:off x="7174329" y="1117375"/>
            <a:ext cx="4007381" cy="4295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06">
            <a:off x="6829701" y="3210321"/>
            <a:ext cx="1593253" cy="9304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новое 2016\макс\p_07_34159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945">
            <a:off x="9238318" y="3598978"/>
            <a:ext cx="1898366" cy="189836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779">
            <a:off x="6753740" y="3602207"/>
            <a:ext cx="1593253" cy="9304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03104" y="6566419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64036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025" y="2121518"/>
            <a:ext cx="4258925" cy="3640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О КОМПАНИИ</a:t>
            </a:r>
            <a:endParaRPr lang="ru-RU" sz="16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ru-RU" sz="1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</a:rPr>
              <a:t>Компания «Центр займов» ООО МФК «Саммит» основана </a:t>
            </a:r>
            <a:br>
              <a:rPr lang="en-US" sz="1200" dirty="0">
                <a:latin typeface="+mj-lt"/>
                <a:cs typeface="Lato" panose="020F0502020204030203" pitchFamily="34" charset="0"/>
              </a:rPr>
            </a:br>
            <a:r>
              <a:rPr lang="ru-RU" sz="1200" dirty="0">
                <a:latin typeface="+mj-lt"/>
                <a:cs typeface="Lato" panose="020F0502020204030203" pitchFamily="34" charset="0"/>
              </a:rPr>
              <a:t>29 апреля 2011 года</a:t>
            </a:r>
          </a:p>
          <a:p>
            <a:pPr marL="0" indent="0">
              <a:buNone/>
            </a:pP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</a:rPr>
              <a:t>Основной деятельностью Компании является предоставление потребительских микрозаймов размером от 1 до </a:t>
            </a:r>
            <a:r>
              <a:rPr lang="en-US" sz="1200" dirty="0">
                <a:latin typeface="+mj-lt"/>
                <a:cs typeface="Lato" panose="020F0502020204030203" pitchFamily="34" charset="0"/>
              </a:rPr>
              <a:t>10</a:t>
            </a:r>
            <a:r>
              <a:rPr lang="ru-RU" sz="1200" dirty="0">
                <a:latin typeface="+mj-lt"/>
                <a:cs typeface="Lato" panose="020F0502020204030203" pitchFamily="34" charset="0"/>
              </a:rPr>
              <a:t>0 тыс. руб. </a:t>
            </a:r>
            <a:br>
              <a:rPr lang="en-US" sz="1200" dirty="0">
                <a:latin typeface="+mj-lt"/>
                <a:cs typeface="Lato" panose="020F0502020204030203" pitchFamily="34" charset="0"/>
              </a:rPr>
            </a:br>
            <a:r>
              <a:rPr lang="ru-RU" sz="1200" dirty="0">
                <a:latin typeface="+mj-lt"/>
                <a:cs typeface="Lato" panose="020F0502020204030203" pitchFamily="34" charset="0"/>
              </a:rPr>
              <a:t>на сроки от 7 до 364 дней.</a:t>
            </a:r>
          </a:p>
          <a:p>
            <a:pPr marL="0" indent="0">
              <a:buNone/>
            </a:pP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</a:rPr>
              <a:t>Потребителями услуг компании являются физические лица, чей доход варьируется от 10 до 200 тыс. руб.</a:t>
            </a:r>
          </a:p>
          <a:p>
            <a:pPr marL="0" indent="0">
              <a:buNone/>
            </a:pPr>
            <a:endParaRPr lang="ru-RU" sz="1200" dirty="0">
              <a:latin typeface="+mj-lt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</a:rPr>
              <a:t>Менеджмент Компании с большим вниманием относится к диверсификации возможных рисков  на микрофинансовом рынке. По этой причине мы активно развиваем не только потребительское кредитование физических лиц, но и выдачу обеспеченных займов под залог автотранспорта и недвижимости. </a:t>
            </a:r>
          </a:p>
          <a:p>
            <a:pPr marL="0" indent="0">
              <a:buNone/>
            </a:pPr>
            <a:r>
              <a:rPr lang="ru-RU" sz="1200" dirty="0">
                <a:latin typeface="+mj-lt"/>
                <a:cs typeface="Lato" panose="020F0502020204030203" pitchFamily="34" charset="0"/>
              </a:rPr>
              <a:t>ООО МФК «САММИТ» входит в группу компаний САММИТ, занимает одну из лидирующих позиций на рынке МФК в Центральном федеральном округе и твердые позиции на региональном рынке.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700478">
            <a:off x="8445592" y="2596875"/>
            <a:ext cx="2889094" cy="34177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7779968" y="2363497"/>
            <a:ext cx="2534531" cy="148021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98" y="3024804"/>
            <a:ext cx="2534531" cy="148021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62744" y="6560588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457449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9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267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1541976" y="4352119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5" name="Прямоугольник 2064"/>
          <p:cNvSpPr/>
          <p:nvPr/>
        </p:nvSpPr>
        <p:spPr>
          <a:xfrm>
            <a:off x="-1" y="-20142"/>
            <a:ext cx="12204268" cy="684349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10192" y="4358730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313149" y="4345825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716106" y="4341026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492799" y="2315340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12547" y="2325434"/>
            <a:ext cx="1414587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692859" y="2333781"/>
            <a:ext cx="1407093" cy="1722385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21438" y="2358147"/>
            <a:ext cx="95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Май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2013 года</a:t>
            </a:r>
            <a:endParaRPr lang="ru-RU" sz="1400" b="1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51589" y="2881367"/>
            <a:ext cx="1254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Lato" panose="020F0502020204030203" pitchFamily="34" charset="0"/>
              </a:rPr>
              <a:t>Выданы первые </a:t>
            </a:r>
          </a:p>
          <a:p>
            <a:pPr algn="ctr"/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10 000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Lato" panose="020F0502020204030203" pitchFamily="34" charset="0"/>
              </a:rPr>
              <a:t>микрозаймов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9478" y="5292998"/>
            <a:ext cx="143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Выдан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1-ый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микрозайм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0637" y="4769778"/>
            <a:ext cx="936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11 июня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2011 года</a:t>
            </a:r>
            <a:endParaRPr lang="ru-RU" sz="14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37358" y="4696703"/>
            <a:ext cx="1372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Ноябрь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2013 года</a:t>
            </a:r>
            <a:endParaRPr lang="ru-RU" sz="1400" b="1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37358" y="5219923"/>
            <a:ext cx="137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Штат Компании превысил </a:t>
            </a:r>
          </a:p>
          <a:p>
            <a:pPr algn="ctr"/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100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человек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7952" y="2310830"/>
            <a:ext cx="1191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Март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2014 года </a:t>
            </a:r>
          </a:p>
          <a:p>
            <a:pPr algn="ctr"/>
            <a:endParaRPr lang="ru-RU" sz="1200" dirty="0">
              <a:solidFill>
                <a:schemeClr val="bg1">
                  <a:lumMod val="95000"/>
                </a:schemeClr>
              </a:solidFill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Начало региональной экспансии компании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09189" y="4603434"/>
            <a:ext cx="115768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1 ноября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2014 года</a:t>
            </a:r>
          </a:p>
          <a:p>
            <a:pPr algn="ctr"/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Регистрация компании в государственном реестре </a:t>
            </a:r>
            <a:r>
              <a:rPr lang="ru-RU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микрофинансовых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 организаций</a:t>
            </a:r>
          </a:p>
        </p:txBody>
      </p:sp>
      <p:sp>
        <p:nvSpPr>
          <p:cNvPr id="2049" name="Прямоугольник 2048"/>
          <p:cNvSpPr/>
          <p:nvPr/>
        </p:nvSpPr>
        <p:spPr>
          <a:xfrm>
            <a:off x="8716106" y="4614251"/>
            <a:ext cx="13339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Декабрь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2015 года </a:t>
            </a: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Выдано свыше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70 000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микрозаймов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-8261" y="4170749"/>
            <a:ext cx="2203842" cy="49934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215429" y="4183573"/>
            <a:ext cx="135596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2" name="Овал 2061"/>
          <p:cNvSpPr/>
          <p:nvPr/>
        </p:nvSpPr>
        <p:spPr>
          <a:xfrm>
            <a:off x="2112579" y="4154480"/>
            <a:ext cx="182527" cy="182527"/>
          </a:xfrm>
          <a:prstGeom prst="ellipse">
            <a:avLst/>
          </a:prstGeom>
          <a:solidFill>
            <a:srgbClr val="07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630973" y="4186474"/>
            <a:ext cx="1291574" cy="52219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4982128" y="4186474"/>
            <a:ext cx="1291574" cy="52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7337801" y="4186474"/>
            <a:ext cx="1291574" cy="52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510123" y="4156694"/>
            <a:ext cx="182527" cy="18252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831283" y="4154479"/>
            <a:ext cx="182527" cy="182527"/>
          </a:xfrm>
          <a:prstGeom prst="ellipse">
            <a:avLst/>
          </a:prstGeom>
          <a:solidFill>
            <a:srgbClr val="07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545137" y="4186474"/>
            <a:ext cx="1291574" cy="52219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9795784" y="4193876"/>
            <a:ext cx="2390238" cy="5058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-22432" y="677635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7" name="Прямоугольник 2066"/>
          <p:cNvSpPr/>
          <p:nvPr/>
        </p:nvSpPr>
        <p:spPr>
          <a:xfrm>
            <a:off x="7610745" y="2416586"/>
            <a:ext cx="11138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Октябрь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2015 года</a:t>
            </a:r>
            <a:endParaRPr lang="ru-RU" sz="1100" b="1" dirty="0"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1100" b="1" dirty="0">
                <a:latin typeface="+mj-lt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Открыт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20-ый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филиал Компании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6172635" y="4185716"/>
            <a:ext cx="1086815" cy="58742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8" name="Овал 2067"/>
          <p:cNvSpPr/>
          <p:nvPr/>
        </p:nvSpPr>
        <p:spPr>
          <a:xfrm>
            <a:off x="3020849" y="3852870"/>
            <a:ext cx="751115" cy="75111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Shishkina.K\Downloads\noun_245133_cc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1" r="20207" b="16421"/>
          <a:stretch/>
        </p:blipFill>
        <p:spPr bwMode="auto">
          <a:xfrm>
            <a:off x="3135833" y="3860276"/>
            <a:ext cx="485237" cy="635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Овал 102"/>
          <p:cNvSpPr/>
          <p:nvPr/>
        </p:nvSpPr>
        <p:spPr>
          <a:xfrm>
            <a:off x="1828284" y="3863136"/>
            <a:ext cx="751115" cy="751115"/>
          </a:xfrm>
          <a:prstGeom prst="ellipse">
            <a:avLst/>
          </a:prstGeom>
          <a:solidFill>
            <a:srgbClr val="26692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Shishkina.K\Downloads\noun_346260_cc.png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519"/>
          <a:stretch/>
        </p:blipFill>
        <p:spPr bwMode="auto">
          <a:xfrm>
            <a:off x="1897941" y="3983760"/>
            <a:ext cx="613682" cy="4980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Овал 104"/>
          <p:cNvSpPr/>
          <p:nvPr/>
        </p:nvSpPr>
        <p:spPr>
          <a:xfrm>
            <a:off x="4244310" y="3863136"/>
            <a:ext cx="751115" cy="751115"/>
          </a:xfrm>
          <a:prstGeom prst="ellipse">
            <a:avLst/>
          </a:prstGeom>
          <a:solidFill>
            <a:srgbClr val="26692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Shishkina.K\Downloads\noun_421904_cc.png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2"/>
          <a:stretch/>
        </p:blipFill>
        <p:spPr bwMode="auto">
          <a:xfrm>
            <a:off x="4341127" y="3995248"/>
            <a:ext cx="569931" cy="479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Овал 105"/>
          <p:cNvSpPr/>
          <p:nvPr/>
        </p:nvSpPr>
        <p:spPr>
          <a:xfrm>
            <a:off x="5432189" y="3843610"/>
            <a:ext cx="751115" cy="75111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Shishkina.K\Downloads\noun_54121_cc.png"/>
          <p:cNvPicPr>
            <a:picLocks noChangeAspect="1" noChangeArrowheads="1"/>
          </p:cNvPicPr>
          <p:nvPr/>
        </p:nvPicPr>
        <p:blipFill rotWithShape="1"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5501028" y="3964303"/>
            <a:ext cx="602768" cy="517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Овал 106"/>
          <p:cNvSpPr/>
          <p:nvPr/>
        </p:nvSpPr>
        <p:spPr>
          <a:xfrm>
            <a:off x="6628476" y="3844517"/>
            <a:ext cx="751115" cy="751115"/>
          </a:xfrm>
          <a:prstGeom prst="ellipse">
            <a:avLst/>
          </a:prstGeom>
          <a:solidFill>
            <a:srgbClr val="26692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C:\Users\Shishkina.K\Downloads\noun_142712_cc.png"/>
          <p:cNvPicPr>
            <a:picLocks noChangeAspect="1" noChangeArrowheads="1"/>
          </p:cNvPicPr>
          <p:nvPr/>
        </p:nvPicPr>
        <p:blipFill rotWithShape="1"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19"/>
          <a:stretch/>
        </p:blipFill>
        <p:spPr bwMode="auto">
          <a:xfrm>
            <a:off x="6697419" y="3982413"/>
            <a:ext cx="568924" cy="486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Овал 108"/>
          <p:cNvSpPr/>
          <p:nvPr/>
        </p:nvSpPr>
        <p:spPr>
          <a:xfrm>
            <a:off x="7820638" y="3835036"/>
            <a:ext cx="751115" cy="75111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C:\Users\Shishkina.K\Downloads\noun_262254_cc.png"/>
          <p:cNvPicPr>
            <a:picLocks noChangeAspect="1" noChangeArrowheads="1"/>
          </p:cNvPicPr>
          <p:nvPr/>
        </p:nvPicPr>
        <p:blipFill rotWithShape="1"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8058"/>
          <a:stretch/>
        </p:blipFill>
        <p:spPr bwMode="auto">
          <a:xfrm>
            <a:off x="7876057" y="3904096"/>
            <a:ext cx="650834" cy="5333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Объект 2"/>
          <p:cNvSpPr txBox="1">
            <a:spLocks/>
          </p:cNvSpPr>
          <p:nvPr/>
        </p:nvSpPr>
        <p:spPr>
          <a:xfrm>
            <a:off x="661506" y="315733"/>
            <a:ext cx="5082150" cy="1913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ИСТОРИЯ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ru-RU" sz="1200" dirty="0"/>
              <a:t>Добившись немалых успехов наша компания не стоит на месте. </a:t>
            </a:r>
          </a:p>
          <a:p>
            <a:pPr marL="0" indent="0">
              <a:buNone/>
            </a:pPr>
            <a:r>
              <a:rPr lang="ru-RU" sz="1200" dirty="0"/>
              <a:t>Мы продолжаем двигаться вперед, постоянно прислушиваясь к мнению своих, как клиентов, так и партнеров по бизнесу.</a:t>
            </a:r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r>
              <a:rPr lang="ru-RU" sz="1200" b="1" i="1" dirty="0"/>
              <a:t>Мы ценим взаимовыгодные отношения. Только такие отношения могут быть долгосрочными.</a:t>
            </a:r>
            <a:r>
              <a:rPr lang="ru-RU" sz="1200" b="1" dirty="0"/>
              <a:t> </a:t>
            </a: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0362744" y="6560588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873051" y="2310830"/>
            <a:ext cx="1351419" cy="172114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9873051" y="2358147"/>
            <a:ext cx="14145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Декабрь </a:t>
            </a:r>
          </a:p>
          <a:p>
            <a:pPr algn="ctr"/>
            <a:r>
              <a:rPr lang="ru-RU" sz="1400" b="1" dirty="0">
                <a:latin typeface="+mj-lt"/>
                <a:cs typeface="Lato" panose="020F0502020204030203" pitchFamily="34" charset="0"/>
              </a:rPr>
              <a:t>2016 года </a:t>
            </a:r>
          </a:p>
          <a:p>
            <a:pPr algn="ctr"/>
            <a:endParaRPr lang="ru-RU" sz="1200" dirty="0">
              <a:solidFill>
                <a:schemeClr val="bg1">
                  <a:lumMod val="95000"/>
                </a:schemeClr>
              </a:solidFill>
              <a:latin typeface="+mj-lt"/>
              <a:cs typeface="Lato" panose="020F0502020204030203" pitchFamily="34" charset="0"/>
            </a:endParaRPr>
          </a:p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Lato" panose="020F0502020204030203" pitchFamily="34" charset="0"/>
              </a:rPr>
              <a:t>Открыт 45-й офис компании, выдано более 140 000 займов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9062914" y="3837504"/>
            <a:ext cx="751115" cy="751115"/>
          </a:xfrm>
          <a:prstGeom prst="ellipse">
            <a:avLst/>
          </a:prstGeom>
          <a:solidFill>
            <a:srgbClr val="26692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C:\Users\Shishkina.K\Downloads\noun_262273_cc.png"/>
          <p:cNvPicPr>
            <a:picLocks noChangeAspect="1" noChangeArrowheads="1"/>
          </p:cNvPicPr>
          <p:nvPr/>
        </p:nvPicPr>
        <p:blipFill rotWithShape="1"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33"/>
          <a:stretch/>
        </p:blipFill>
        <p:spPr bwMode="auto">
          <a:xfrm>
            <a:off x="9102611" y="3917535"/>
            <a:ext cx="680281" cy="537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7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04633" y="723354"/>
            <a:ext cx="11960037" cy="490661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082150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НОРМАТИВНЫЕ ТРЕБОВАНИЯ</a:t>
            </a:r>
          </a:p>
          <a:p>
            <a:pPr marL="0" indent="0">
              <a:buNone/>
            </a:pP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681" y="1614863"/>
            <a:ext cx="6877050" cy="23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Значения обязательных нормативов ООО МФК "САММИТ" по состоянию на 30.09.2016 г.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162" y="5257800"/>
            <a:ext cx="65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/>
              <a:t>Устойчивые показатели и большой запас прочности являются гарантией надежности Компании и Вашего стабильного дохода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0B46F42-53F9-4BA4-A629-13B333EA0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304883"/>
              </p:ext>
            </p:extLst>
          </p:nvPr>
        </p:nvGraphicFramePr>
        <p:xfrm>
          <a:off x="6677132" y="2070327"/>
          <a:ext cx="4888521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83C2E3D-8975-44E3-B4BD-C670AE991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579000"/>
              </p:ext>
            </p:extLst>
          </p:nvPr>
        </p:nvGraphicFramePr>
        <p:xfrm>
          <a:off x="361302" y="2094810"/>
          <a:ext cx="51447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1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153988" y="0"/>
            <a:ext cx="6027964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63000"/>
                  <a:lumOff val="37000"/>
                  <a:alpha val="30000"/>
                </a:scheme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65943" y="3709206"/>
            <a:ext cx="318897" cy="224439"/>
          </a:xfrm>
          <a:custGeom>
            <a:avLst/>
            <a:gdLst>
              <a:gd name="connsiteX0" fmla="*/ 128066 w 318897"/>
              <a:gd name="connsiteY0" fmla="*/ 36680 h 224439"/>
              <a:gd name="connsiteX1" fmla="*/ 128066 w 318897"/>
              <a:gd name="connsiteY1" fmla="*/ 36680 h 224439"/>
              <a:gd name="connsiteX2" fmla="*/ 24699 w 318897"/>
              <a:gd name="connsiteY2" fmla="*/ 76437 h 224439"/>
              <a:gd name="connsiteX3" fmla="*/ 8796 w 318897"/>
              <a:gd name="connsiteY3" fmla="*/ 100291 h 224439"/>
              <a:gd name="connsiteX4" fmla="*/ 8796 w 318897"/>
              <a:gd name="connsiteY4" fmla="*/ 219560 h 224439"/>
              <a:gd name="connsiteX5" fmla="*/ 112163 w 318897"/>
              <a:gd name="connsiteY5" fmla="*/ 211609 h 224439"/>
              <a:gd name="connsiteX6" fmla="*/ 136017 w 318897"/>
              <a:gd name="connsiteY6" fmla="*/ 203658 h 224439"/>
              <a:gd name="connsiteX7" fmla="*/ 159871 w 318897"/>
              <a:gd name="connsiteY7" fmla="*/ 179804 h 224439"/>
              <a:gd name="connsiteX8" fmla="*/ 183725 w 318897"/>
              <a:gd name="connsiteY8" fmla="*/ 163901 h 224439"/>
              <a:gd name="connsiteX9" fmla="*/ 215530 w 318897"/>
              <a:gd name="connsiteY9" fmla="*/ 116194 h 224439"/>
              <a:gd name="connsiteX10" fmla="*/ 223482 w 318897"/>
              <a:gd name="connsiteY10" fmla="*/ 60534 h 224439"/>
              <a:gd name="connsiteX11" fmla="*/ 255287 w 318897"/>
              <a:gd name="connsiteY11" fmla="*/ 52583 h 224439"/>
              <a:gd name="connsiteX12" fmla="*/ 318897 w 318897"/>
              <a:gd name="connsiteY12" fmla="*/ 44632 h 224439"/>
              <a:gd name="connsiteX13" fmla="*/ 302995 w 318897"/>
              <a:gd name="connsiteY13" fmla="*/ 20778 h 224439"/>
              <a:gd name="connsiteX14" fmla="*/ 159871 w 318897"/>
              <a:gd name="connsiteY14" fmla="*/ 12827 h 224439"/>
              <a:gd name="connsiteX15" fmla="*/ 128066 w 318897"/>
              <a:gd name="connsiteY15" fmla="*/ 20778 h 224439"/>
              <a:gd name="connsiteX16" fmla="*/ 128066 w 318897"/>
              <a:gd name="connsiteY16" fmla="*/ 36680 h 2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897" h="224439">
                <a:moveTo>
                  <a:pt x="128066" y="36680"/>
                </a:moveTo>
                <a:lnTo>
                  <a:pt x="128066" y="36680"/>
                </a:lnTo>
                <a:cubicBezTo>
                  <a:pt x="104035" y="43889"/>
                  <a:pt x="49255" y="51881"/>
                  <a:pt x="24699" y="76437"/>
                </a:cubicBezTo>
                <a:cubicBezTo>
                  <a:pt x="17942" y="83194"/>
                  <a:pt x="14097" y="92340"/>
                  <a:pt x="8796" y="100291"/>
                </a:cubicBezTo>
                <a:cubicBezTo>
                  <a:pt x="8275" y="104460"/>
                  <a:pt x="-10732" y="211191"/>
                  <a:pt x="8796" y="219560"/>
                </a:cubicBezTo>
                <a:cubicBezTo>
                  <a:pt x="40559" y="233173"/>
                  <a:pt x="77707" y="214259"/>
                  <a:pt x="112163" y="211609"/>
                </a:cubicBezTo>
                <a:cubicBezTo>
                  <a:pt x="120114" y="208959"/>
                  <a:pt x="129043" y="208307"/>
                  <a:pt x="136017" y="203658"/>
                </a:cubicBezTo>
                <a:cubicBezTo>
                  <a:pt x="145373" y="197421"/>
                  <a:pt x="151232" y="187003"/>
                  <a:pt x="159871" y="179804"/>
                </a:cubicBezTo>
                <a:cubicBezTo>
                  <a:pt x="167212" y="173686"/>
                  <a:pt x="175774" y="169202"/>
                  <a:pt x="183725" y="163901"/>
                </a:cubicBezTo>
                <a:cubicBezTo>
                  <a:pt x="194327" y="147999"/>
                  <a:pt x="212827" y="135114"/>
                  <a:pt x="215530" y="116194"/>
                </a:cubicBezTo>
                <a:cubicBezTo>
                  <a:pt x="218181" y="97641"/>
                  <a:pt x="213549" y="76427"/>
                  <a:pt x="223482" y="60534"/>
                </a:cubicBezTo>
                <a:cubicBezTo>
                  <a:pt x="229274" y="51267"/>
                  <a:pt x="244508" y="54379"/>
                  <a:pt x="255287" y="52583"/>
                </a:cubicBezTo>
                <a:cubicBezTo>
                  <a:pt x="276365" y="49070"/>
                  <a:pt x="297694" y="47282"/>
                  <a:pt x="318897" y="44632"/>
                </a:cubicBezTo>
                <a:cubicBezTo>
                  <a:pt x="313596" y="36681"/>
                  <a:pt x="309752" y="27535"/>
                  <a:pt x="302995" y="20778"/>
                </a:cubicBezTo>
                <a:cubicBezTo>
                  <a:pt x="263803" y="-18415"/>
                  <a:pt x="214399" y="9192"/>
                  <a:pt x="159871" y="12827"/>
                </a:cubicBezTo>
                <a:cubicBezTo>
                  <a:pt x="149269" y="15477"/>
                  <a:pt x="138573" y="17776"/>
                  <a:pt x="128066" y="20778"/>
                </a:cubicBezTo>
                <a:cubicBezTo>
                  <a:pt x="120007" y="23080"/>
                  <a:pt x="128066" y="34030"/>
                  <a:pt x="128066" y="36680"/>
                </a:cubicBezTo>
                <a:close/>
              </a:path>
            </a:pathLst>
          </a:custGeom>
          <a:solidFill>
            <a:srgbClr val="42864D"/>
          </a:solidFill>
          <a:ln>
            <a:solidFill>
              <a:srgbClr val="42864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082150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ГЕОГРАФИЯ ПРИСУТСТВИЯ</a:t>
            </a:r>
          </a:p>
          <a:p>
            <a:pPr marL="0" indent="0">
              <a:buNone/>
            </a:pP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7625" y="2372914"/>
            <a:ext cx="1367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САНКТ-ПЕТЕРБУРГ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96224" y="3052150"/>
            <a:ext cx="755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МОСКВА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92451" y="3065793"/>
            <a:ext cx="1159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ЕКАТЕРИНБУРГ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7520" y="3280570"/>
            <a:ext cx="1557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НИЖНИЙ НОВГОРОД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687" y="2915134"/>
            <a:ext cx="11047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accent3">
                    <a:lumMod val="50000"/>
                  </a:schemeClr>
                </a:solidFill>
              </a:rPr>
              <a:t>СИМФЕРОПОЛЬ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5047" y="3183765"/>
            <a:ext cx="1029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accent3">
                    <a:lumMod val="50000"/>
                  </a:schemeClr>
                </a:solidFill>
              </a:rPr>
              <a:t>СЕВАСТОПОЛЬ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86423" y="3811896"/>
            <a:ext cx="936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АСТРАХАНЬ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0754" y="3587121"/>
            <a:ext cx="1642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РОСТОВ-НА-ДОНУ</a:t>
            </a:r>
          </a:p>
        </p:txBody>
      </p:sp>
      <p:sp>
        <p:nvSpPr>
          <p:cNvPr id="5" name="Овал 4"/>
          <p:cNvSpPr/>
          <p:nvPr/>
        </p:nvSpPr>
        <p:spPr>
          <a:xfrm>
            <a:off x="1488711" y="2415112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974358" y="3125317"/>
            <a:ext cx="131049" cy="1310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61402" y="3131074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86471" y="3338213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4326" y="3660097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372965" y="3868121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319336" y="3374200"/>
            <a:ext cx="727232" cy="464444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endCxn id="29" idx="6"/>
          </p:cNvCxnSpPr>
          <p:nvPr/>
        </p:nvCxnSpPr>
        <p:spPr>
          <a:xfrm rot="10800000" flipV="1">
            <a:off x="319316" y="3113811"/>
            <a:ext cx="727231" cy="667595"/>
          </a:xfrm>
          <a:prstGeom prst="bentConnector3">
            <a:avLst>
              <a:gd name="adj1" fmla="val 120197"/>
            </a:avLst>
          </a:prstGeom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88266" y="3715882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3791" y="3802598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151995" y="3694580"/>
            <a:ext cx="613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ПЕНЗА</a:t>
            </a:r>
          </a:p>
        </p:txBody>
      </p:sp>
      <p:sp>
        <p:nvSpPr>
          <p:cNvPr id="45" name="Овал 44"/>
          <p:cNvSpPr/>
          <p:nvPr/>
        </p:nvSpPr>
        <p:spPr>
          <a:xfrm>
            <a:off x="3020946" y="3752223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831269" y="2698561"/>
            <a:ext cx="1576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ВЕЛИКИЙ НОВГОРОД</a:t>
            </a:r>
          </a:p>
        </p:txBody>
      </p:sp>
      <p:sp>
        <p:nvSpPr>
          <p:cNvPr id="47" name="Овал 46"/>
          <p:cNvSpPr/>
          <p:nvPr/>
        </p:nvSpPr>
        <p:spPr>
          <a:xfrm>
            <a:off x="1702355" y="2740759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3021" y="2955916"/>
            <a:ext cx="5501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Более 5 лет на рынке МФО </a:t>
            </a:r>
          </a:p>
          <a:p>
            <a:endParaRPr lang="ru-RU" sz="1400" dirty="0"/>
          </a:p>
          <a:p>
            <a:r>
              <a:rPr lang="ru-RU" sz="1400" dirty="0"/>
              <a:t>Отрыто 45 офисов 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cs typeface="Lato" panose="020F0502020204030203" pitchFamily="34" charset="0"/>
            </a:endParaRPr>
          </a:p>
          <a:p>
            <a:r>
              <a:rPr lang="ru-RU" sz="1400" dirty="0">
                <a:cs typeface="Lato" panose="020F0502020204030203" pitchFamily="34" charset="0"/>
              </a:rPr>
              <a:t>Штат Компании приблизился к отметке в 300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ato" panose="020F0502020204030203" pitchFamily="34" charset="0"/>
              </a:rPr>
              <a:t> </a:t>
            </a:r>
            <a:r>
              <a:rPr lang="ru-RU" sz="1400" dirty="0">
                <a:cs typeface="Lato" panose="020F0502020204030203" pitchFamily="34" charset="0"/>
              </a:rPr>
              <a:t>человек</a:t>
            </a:r>
          </a:p>
          <a:p>
            <a:endParaRPr lang="ru-RU" sz="1400" dirty="0">
              <a:cs typeface="Lato" panose="020F0502020204030203" pitchFamily="34" charset="0"/>
            </a:endParaRPr>
          </a:p>
          <a:p>
            <a:r>
              <a:rPr lang="ru-RU" sz="1400" dirty="0">
                <a:cs typeface="Lato" panose="020F0502020204030203" pitchFamily="34" charset="0"/>
              </a:rPr>
              <a:t>Выдано свыше 140 000 </a:t>
            </a:r>
            <a:r>
              <a:rPr lang="ru-RU" sz="1400" dirty="0" err="1">
                <a:cs typeface="Lato" panose="020F0502020204030203" pitchFamily="34" charset="0"/>
              </a:rPr>
              <a:t>микрозаймов</a:t>
            </a:r>
            <a:endParaRPr lang="ru-RU" sz="1400" dirty="0">
              <a:cs typeface="Lato" panose="020F0502020204030203" pitchFamily="34" charset="0"/>
            </a:endParaRPr>
          </a:p>
          <a:p>
            <a:endParaRPr lang="ru-RU" sz="1400" b="1" dirty="0"/>
          </a:p>
          <a:p>
            <a:endParaRPr lang="ru-RU" sz="1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739248" y="4520568"/>
            <a:ext cx="452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УФА</a:t>
            </a:r>
          </a:p>
        </p:txBody>
      </p:sp>
      <p:sp>
        <p:nvSpPr>
          <p:cNvPr id="40" name="Овал 39"/>
          <p:cNvSpPr/>
          <p:nvPr/>
        </p:nvSpPr>
        <p:spPr>
          <a:xfrm>
            <a:off x="4608199" y="4578211"/>
            <a:ext cx="131049" cy="1310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4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561022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ТАРИФЫ ПО ПРИВЛЕЧЕНИЮ ДЕНЕЖНЫХ СРЕДСТВ </a:t>
            </a:r>
            <a:r>
              <a:rPr lang="ru-RU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2017г</a:t>
            </a: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25719"/>
              </p:ext>
            </p:extLst>
          </p:nvPr>
        </p:nvGraphicFramePr>
        <p:xfrm>
          <a:off x="514349" y="1460647"/>
          <a:ext cx="9971891" cy="4337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77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sz="1800" b="0" i="1" dirty="0"/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Продукт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От 1,5</a:t>
                      </a:r>
                      <a:r>
                        <a:rPr lang="ru-RU" sz="1200" b="0" i="1" u="none" strike="noStrike" baseline="0" dirty="0">
                          <a:effectLst/>
                        </a:rPr>
                        <a:t> до 10</a:t>
                      </a:r>
                      <a:r>
                        <a:rPr lang="ru-RU" sz="1200" b="0" i="1" u="none" strike="noStrike" dirty="0">
                          <a:effectLst/>
                        </a:rPr>
                        <a:t> млн. руб.</a:t>
                      </a:r>
                      <a:endParaRPr lang="ru-RU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СРОК ЗАЙМА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solidFill>
                      <a:srgbClr val="0792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effectLst/>
                        </a:rPr>
                        <a:t>Ставка при досрочном изъятии после</a:t>
                      </a:r>
                      <a:br>
                        <a:rPr lang="ru-RU" sz="1050" b="0" i="1" u="none" strike="noStrike" dirty="0">
                          <a:effectLst/>
                        </a:rPr>
                      </a:br>
                      <a:r>
                        <a:rPr lang="ru-RU" sz="1050" b="0" i="1" u="none" strike="noStrike" dirty="0">
                          <a:effectLst/>
                        </a:rPr>
                        <a:t> 12 месяцев*</a:t>
                      </a:r>
                      <a:endParaRPr lang="ru-RU" sz="105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Выплата процентов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от 6 до 12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от 13 до 24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Более 24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solidFill>
                      <a:srgbClr val="079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Стабильный</a:t>
                      </a:r>
                      <a:endParaRPr lang="ru-RU" sz="12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22%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18%</a:t>
                      </a:r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Ежеквартально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22%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18%</a:t>
                      </a:r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9540"/>
                  </a:ext>
                </a:extLst>
              </a:tr>
              <a:tr h="338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Доходный</a:t>
                      </a:r>
                      <a:endParaRPr lang="ru-RU" sz="12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Капитализация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22%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26%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29%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18%</a:t>
                      </a:r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55970"/>
                  </a:ext>
                </a:extLst>
              </a:tr>
              <a:tr h="155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endParaRPr lang="ru-RU" sz="1800" b="0" i="1" dirty="0"/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14673"/>
                  </a:ext>
                </a:extLst>
              </a:tr>
              <a:tr h="17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73864"/>
                  </a:ext>
                </a:extLst>
              </a:tr>
              <a:tr h="1401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263"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 </a:t>
                      </a:r>
                      <a:endParaRPr lang="ru-RU" sz="1200" b="1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Продукт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Свыше 10 млн. руб.</a:t>
                      </a:r>
                      <a:endParaRPr lang="ru-RU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СРОК ЗАЙМА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effectLst/>
                        </a:rPr>
                        <a:t>Ставка при досрочном изъятии после</a:t>
                      </a:r>
                      <a:br>
                        <a:rPr lang="ru-RU" sz="1050" b="0" i="1" u="none" strike="noStrike" dirty="0">
                          <a:effectLst/>
                        </a:rPr>
                      </a:br>
                      <a:r>
                        <a:rPr lang="ru-RU" sz="1050" b="0" i="1" u="none" strike="noStrike" dirty="0">
                          <a:effectLst/>
                        </a:rPr>
                        <a:t> 12 месяцев*</a:t>
                      </a:r>
                      <a:endParaRPr lang="ru-RU" sz="105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3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Выплата процентов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от 6 до 12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от 13 до 24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Более 24 мес.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5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Стабильный </a:t>
                      </a:r>
                      <a:r>
                        <a:rPr lang="en-US" sz="12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VIP</a:t>
                      </a:r>
                      <a:endParaRPr lang="en-US" sz="12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24%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26%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30%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</a:rPr>
                        <a:t>18%</a:t>
                      </a:r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38026"/>
                  </a:ext>
                </a:extLst>
              </a:tr>
              <a:tr h="465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>
                          <a:effectLst/>
                        </a:rPr>
                        <a:t>Капитализация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>
                          <a:effectLst/>
                        </a:rPr>
                        <a:t>24%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>
                          <a:effectLst/>
                        </a:rPr>
                        <a:t>27%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>
                          <a:effectLst/>
                        </a:rPr>
                        <a:t>30%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>
                          <a:effectLst/>
                        </a:rPr>
                        <a:t>18%</a:t>
                      </a:r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622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349" y="5707422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r>
              <a:rPr lang="ru-RU" sz="1200" i="1" dirty="0"/>
              <a:t>*пересчет процентов происходит за весь срок пользования денежными средствами. В случае возникновения переплаты инвестору</a:t>
            </a:r>
          </a:p>
          <a:p>
            <a:r>
              <a:rPr lang="ru-RU" sz="1200" i="1" dirty="0"/>
              <a:t> (при досрочном изъятии), сумма переплаты удерживается из суммы основного долга.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7228" y="1136821"/>
            <a:ext cx="5561022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физических лиц и ИП</a:t>
            </a:r>
            <a:endParaRPr lang="ru-RU" sz="12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561022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ТАРИФЫ ПО ПРИВЛЕЧЕНИЮ ДЕНЕЖНЫХ СРЕДСТВ </a:t>
            </a:r>
            <a:r>
              <a:rPr lang="ru-RU" sz="16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2017г</a:t>
            </a: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49" y="5707422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*пересчет процентов происходит за весь срок пользования денежными средствами. В случае возникновения переплаты инвестору</a:t>
            </a:r>
          </a:p>
          <a:p>
            <a:r>
              <a:rPr lang="ru-RU" sz="1200" i="1" dirty="0"/>
              <a:t> (при досрочном изъятии), сумма переплаты удерживается из суммы основного долга.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7228" y="1136821"/>
            <a:ext cx="5561022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юридических лиц</a:t>
            </a:r>
            <a:endParaRPr lang="ru-RU" sz="1200" dirty="0">
              <a:latin typeface="+mj-lt"/>
              <a:cs typeface="Lato" panose="020F050202020403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185"/>
              </p:ext>
            </p:extLst>
          </p:nvPr>
        </p:nvGraphicFramePr>
        <p:xfrm>
          <a:off x="527228" y="1577276"/>
          <a:ext cx="9942232" cy="4091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554">
                  <a:extLst>
                    <a:ext uri="{9D8B030D-6E8A-4147-A177-3AD203B41FA5}">
                      <a16:colId xmlns:a16="http://schemas.microsoft.com/office/drawing/2014/main" val="1092166555"/>
                    </a:ext>
                  </a:extLst>
                </a:gridCol>
                <a:gridCol w="1950571">
                  <a:extLst>
                    <a:ext uri="{9D8B030D-6E8A-4147-A177-3AD203B41FA5}">
                      <a16:colId xmlns:a16="http://schemas.microsoft.com/office/drawing/2014/main" val="4107380703"/>
                    </a:ext>
                  </a:extLst>
                </a:gridCol>
                <a:gridCol w="1335099">
                  <a:extLst>
                    <a:ext uri="{9D8B030D-6E8A-4147-A177-3AD203B41FA5}">
                      <a16:colId xmlns:a16="http://schemas.microsoft.com/office/drawing/2014/main" val="905457991"/>
                    </a:ext>
                  </a:extLst>
                </a:gridCol>
                <a:gridCol w="1391912">
                  <a:extLst>
                    <a:ext uri="{9D8B030D-6E8A-4147-A177-3AD203B41FA5}">
                      <a16:colId xmlns:a16="http://schemas.microsoft.com/office/drawing/2014/main" val="2874762093"/>
                    </a:ext>
                  </a:extLst>
                </a:gridCol>
                <a:gridCol w="1548148">
                  <a:extLst>
                    <a:ext uri="{9D8B030D-6E8A-4147-A177-3AD203B41FA5}">
                      <a16:colId xmlns:a16="http://schemas.microsoft.com/office/drawing/2014/main" val="633112577"/>
                    </a:ext>
                  </a:extLst>
                </a:gridCol>
                <a:gridCol w="2139948">
                  <a:extLst>
                    <a:ext uri="{9D8B030D-6E8A-4147-A177-3AD203B41FA5}">
                      <a16:colId xmlns:a16="http://schemas.microsoft.com/office/drawing/2014/main" val="1299183861"/>
                    </a:ext>
                  </a:extLst>
                </a:gridCol>
              </a:tblGrid>
              <a:tr h="193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Продукт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</a:rPr>
                        <a:t>0,5</a:t>
                      </a:r>
                      <a:r>
                        <a:rPr lang="ru-RU" sz="1200" b="0" i="0" u="none" strike="noStrike" baseline="0" dirty="0">
                          <a:effectLst/>
                        </a:rPr>
                        <a:t> – 1,5</a:t>
                      </a:r>
                      <a:r>
                        <a:rPr lang="ru-RU" sz="1200" b="0" i="0" u="none" strike="noStrike" dirty="0">
                          <a:effectLst/>
                        </a:rPr>
                        <a:t> млн. руб.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</a:rPr>
                        <a:t>СРОК ЗАЙМА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при досрочном изъятии* </a:t>
                      </a: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08475"/>
                  </a:ext>
                </a:extLst>
              </a:tr>
              <a:tr h="301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Выплата процентов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 до 6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до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704033"/>
                  </a:ext>
                </a:extLst>
              </a:tr>
              <a:tr h="188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Оптимальный</a:t>
                      </a:r>
                      <a:endParaRPr lang="ru-RU" sz="11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15%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22%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3142"/>
                  </a:ext>
                </a:extLst>
              </a:tr>
              <a:tr h="187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Ежеквартально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15%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22%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46043"/>
                  </a:ext>
                </a:extLst>
              </a:tr>
              <a:tr h="197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Капитализация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14%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21%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24%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67405"/>
                  </a:ext>
                </a:extLst>
              </a:tr>
              <a:tr h="2040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1,5 - 5 млн. руб.</a:t>
                      </a:r>
                    </a:p>
                  </a:txBody>
                  <a:tcPr marL="9525" marR="9525" marT="9525" marB="0" anchor="b">
                    <a:solidFill>
                      <a:srgbClr val="08A4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СРОК ЗАЙМА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при досрочном изъятии* 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56167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процентов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 до 6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до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98284"/>
                  </a:ext>
                </a:extLst>
              </a:tr>
              <a:tr h="1878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Стабильный</a:t>
                      </a:r>
                      <a:endParaRPr lang="ru-RU" sz="11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17%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23%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26%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19326"/>
                  </a:ext>
                </a:extLst>
              </a:tr>
              <a:tr h="187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Ежеквартально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17%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23%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26%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06531"/>
                  </a:ext>
                </a:extLst>
              </a:tr>
              <a:tr h="18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Капитализация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16%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22%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02963"/>
                  </a:ext>
                </a:extLst>
              </a:tr>
              <a:tr h="225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5 - 15 млн. руб.</a:t>
                      </a:r>
                    </a:p>
                  </a:txBody>
                  <a:tcPr marL="9525" marR="9525" marT="9525" marB="0" anchor="b">
                    <a:solidFill>
                      <a:srgbClr val="0792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СРОК ЗАЙМА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при досрочном изъятии* 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88641"/>
                  </a:ext>
                </a:extLst>
              </a:tr>
              <a:tr h="22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процентов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 до 6 мес.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до 12 мес.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12 мес.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21433"/>
                  </a:ext>
                </a:extLst>
              </a:tr>
              <a:tr h="1881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Доходный</a:t>
                      </a:r>
                      <a:endParaRPr lang="ru-RU" sz="11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19%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24%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27%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25613"/>
                  </a:ext>
                </a:extLst>
              </a:tr>
              <a:tr h="187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Ежеквартально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19%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24%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27%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58478"/>
                  </a:ext>
                </a:extLst>
              </a:tr>
              <a:tr h="197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Капитализация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18%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23%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26%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29256"/>
                  </a:ext>
                </a:extLst>
              </a:tr>
              <a:tr h="225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</a:t>
                      </a:r>
                    </a:p>
                  </a:txBody>
                  <a:tcPr marL="9525" marR="9525" marT="9525" marB="0" anchor="ctr">
                    <a:solidFill>
                      <a:srgbClr val="0792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15 </a:t>
                      </a:r>
                      <a:r>
                        <a:rPr lang="ru-RU" sz="1200" b="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08A4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>
                          <a:effectLst/>
                        </a:rPr>
                        <a:t>СРОК ЗАЙМА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 при досрочном изъятии* 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42795"/>
                  </a:ext>
                </a:extLst>
              </a:tr>
              <a:tr h="22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процентов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 до 6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до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12 мес.</a:t>
                      </a:r>
                    </a:p>
                  </a:txBody>
                  <a:tcPr marL="9525" marR="9525" marT="9525" marB="0" anchor="ctr">
                    <a:solidFill>
                      <a:srgbClr val="08A4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02383"/>
                  </a:ext>
                </a:extLst>
              </a:tr>
              <a:tr h="2258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rgbClr val="00A21F"/>
                          </a:solidFill>
                          <a:effectLst/>
                        </a:rPr>
                        <a:t> VIP</a:t>
                      </a:r>
                      <a:endParaRPr lang="en-US" sz="1100" b="1" i="1" u="none" strike="noStrike" dirty="0">
                        <a:solidFill>
                          <a:srgbClr val="00A2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Ежемесячно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21%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25%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30%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318"/>
                  </a:ext>
                </a:extLst>
              </a:tr>
              <a:tr h="225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Капитализация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19%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</a:rPr>
                        <a:t>24%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28%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effectLst/>
                        </a:rPr>
                        <a:t>8%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67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80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51839"/>
            <a:ext cx="12192000" cy="306161"/>
          </a:xfrm>
          <a:prstGeom prst="rect">
            <a:avLst/>
          </a:prstGeom>
          <a:solidFill>
            <a:srgbClr val="266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376799" y="6542704"/>
            <a:ext cx="17572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ООО МФК «Саммит» </a:t>
            </a:r>
            <a:endParaRPr lang="ru-RU" sz="12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2432" y="1085256"/>
            <a:ext cx="5912226" cy="45719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37106" y="723354"/>
            <a:ext cx="5082150" cy="64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ПЕРСПЕКТИВЫ РАЗВИТИЯ РЫНКА</a:t>
            </a:r>
          </a:p>
          <a:p>
            <a:pPr marL="0" indent="0">
              <a:buNone/>
            </a:pPr>
            <a:endParaRPr lang="ru-RU" sz="1200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5" y="1561459"/>
            <a:ext cx="5463619" cy="3902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1275" y="1828207"/>
            <a:ext cx="4695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По итогам 2015 года портфель </a:t>
            </a:r>
            <a:r>
              <a:rPr lang="ru-RU" sz="1200" b="1" dirty="0" err="1"/>
              <a:t>микрозаймов</a:t>
            </a:r>
            <a:r>
              <a:rPr lang="ru-RU" sz="1200" b="1" dirty="0"/>
              <a:t> МФО увеличился на 25% (против 28% годом ранее) и достиг около 63 млрд рублей. </a:t>
            </a:r>
            <a:r>
              <a:rPr lang="ru-RU" sz="1200" dirty="0"/>
              <a:t>На фоне продолжающегося с 2014 года сжатия потребительского кредитования (сокращение портфеля за 2015 год составило 12,1%) и кредитования малого и среднего бизнеса (-5,7%) портфель </a:t>
            </a:r>
            <a:r>
              <a:rPr lang="ru-RU" sz="1200" dirty="0" err="1"/>
              <a:t>микрозаймов</a:t>
            </a:r>
            <a:r>
              <a:rPr lang="ru-RU" sz="1200" dirty="0"/>
              <a:t> МФО продолжает демонстрировать рост. Возможность развивать бизнес даже в период сложной экономической ситуации привлекает на этот рынок множество предпринимателей: в 2015 году в госреестр было зачислено 1 657 МФО (1 102 исключено), а общее количество по итогам года составило более 3 500 компаний.</a:t>
            </a:r>
          </a:p>
          <a:p>
            <a:endParaRPr lang="ru-RU" sz="1200" dirty="0"/>
          </a:p>
          <a:p>
            <a:endParaRPr lang="ru-RU" sz="1000" dirty="0"/>
          </a:p>
          <a:p>
            <a:r>
              <a:rPr lang="ru-RU" sz="1000" dirty="0"/>
              <a:t>*По оценке рейтингового агентства Эксперт РА</a:t>
            </a:r>
          </a:p>
        </p:txBody>
      </p:sp>
    </p:spTree>
    <p:extLst>
      <p:ext uri="{BB962C8B-B14F-4D97-AF65-F5344CB8AC3E}">
        <p14:creationId xmlns:p14="http://schemas.microsoft.com/office/powerpoint/2010/main" val="170341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18321</TotalTime>
  <Words>1151</Words>
  <Application>Microsoft Office PowerPoint</Application>
  <PresentationFormat>Широкоэкранный</PresentationFormat>
  <Paragraphs>382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Tahoma</vt:lpstr>
      <vt:lpstr>Тема Office</vt:lpstr>
      <vt:lpstr>  Центр займов Предложения о сотрудничестве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займов</dc:title>
  <dc:creator>Владимир Шилов</dc:creator>
  <cp:lastModifiedBy>Александр Никифоров</cp:lastModifiedBy>
  <cp:revision>159</cp:revision>
  <dcterms:created xsi:type="dcterms:W3CDTF">2016-03-15T07:30:19Z</dcterms:created>
  <dcterms:modified xsi:type="dcterms:W3CDTF">2017-02-03T14:50:46Z</dcterms:modified>
</cp:coreProperties>
</file>